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50B8AB6-233C-866B-4E74-55D8DF31DA6A}" name="Nolen,Maria (DSHS)" initials="N(" userId="S::Maria.Nolen@dshs.texas.gov::0618a70f-ece1-4f4e-a0b5-f179209f7e9c" providerId="AD"/>
  <p188:author id="{7B27E9BB-B446-70B1-1CA5-8476723EFC7D}" name="Gray,Niamh (DSHS)" initials="G(" userId="S::Niamh.Gray@dshs.texas.gov::4bf88285-6e1d-416b-b974-229b02177bf1" providerId="AD"/>
  <p188:author id="{6C4905C0-648F-C888-DD69-F867005E8699}" name="Gray,Niamh (DSHS)" initials="G(" userId="S::niamh.gray@dshs.texas.gov::4bf88285-6e1d-416b-b974-229b02177bf1" providerId="AD"/>
  <p188:author id="{EAA94AF5-E686-6315-2543-B7E36D667E4C}" name="Butler,Susan (DSHS)" initials="B(" userId="S::susan.butler@dshs.texas.gov::14b1049c-47aa-4370-8bac-93ac57b3cda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87"/>
    <a:srgbClr val="FFC600"/>
    <a:srgbClr val="AB2328"/>
    <a:srgbClr val="00B3E3"/>
    <a:srgbClr val="005C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898769-EF08-6D65-9B44-627C7290B210}" v="5" dt="2024-05-14T23:42:04.6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1352" y="60"/>
      </p:cViewPr>
      <p:guideLst>
        <p:guide orient="horz" pos="3024"/>
        <p:guide pos="136"/>
        <p:guide pos="4472"/>
        <p:guide orient="horz" pos="137"/>
        <p:guide orient="horz" pos="5911"/>
        <p:guide orient="horz" pos="5498"/>
        <p:guide orient="horz" pos="275"/>
        <p:guide orient="horz" pos="3408"/>
        <p:guide pos="2928"/>
        <p:guide pos="28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comments/modernComment_102_A603BF33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9137A2D3-743D-440C-9517-67039F750BA0}" authorId="{EAA94AF5-E686-6315-2543-B7E36D667E4C}" status="resolved" created="2024-04-17T16:00:17.370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785263411" sldId="258"/>
      <ac:spMk id="15" creationId="{1F6D1002-BE7A-2659-BEEF-D7307FF34939}"/>
    </ac:deMkLst>
    <p188:pos x="4678532" y="3508375"/>
    <p188:replyLst>
      <p188:reply id="{194A73DF-5343-47D8-8A47-BB8D280BEE67}" authorId="{7B27E9BB-B446-70B1-1CA5-8476723EFC7D}" created="2024-04-17T21:35:41.196">
        <p188:txBody>
          <a:bodyPr/>
          <a:lstStyle/>
          <a:p>
            <a:r>
              <a:rPr lang="en-US"/>
              <a:t>Could fit in "testing". That should work. </a:t>
            </a:r>
          </a:p>
        </p188:txBody>
      </p188:reply>
    </p188:replyLst>
    <p188:txBody>
      <a:bodyPr/>
      <a:lstStyle/>
      <a:p>
        <a:r>
          <a:rPr lang="en-US"/>
          <a:t>please change genotyping to Molecular testing. </a:t>
        </a:r>
      </a:p>
    </p188:txBody>
  </p188:cm>
  <p188:cm id="{670B2D26-C55E-4F89-B0A0-83B1448EEC9A}" authorId="{EAA94AF5-E686-6315-2543-B7E36D667E4C}" status="resolved" created="2024-04-17T16:01:42.857" complete="100000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785263411" sldId="258"/>
      <ac:grpSpMk id="11" creationId="{665BB13B-4480-8C3B-1CAB-10788DB5DD49}"/>
    </ac:deMkLst>
    <p188:replyLst>
      <p188:reply id="{EC769FDA-9F7D-4405-8F22-DAE98198FECB}" authorId="{7B27E9BB-B446-70B1-1CA5-8476723EFC7D}" created="2024-04-17T21:33:14.554">
        <p188:txBody>
          <a:bodyPr/>
          <a:lstStyle/>
          <a:p>
            <a:r>
              <a:rPr lang="en-US"/>
              <a:t>Thanks! </a:t>
            </a:r>
          </a:p>
        </p188:txBody>
      </p188:reply>
    </p188:replyLst>
    <p188:txBody>
      <a:bodyPr/>
      <a:lstStyle/>
      <a:p>
        <a:r>
          <a:rPr lang="en-US"/>
          <a:t>I love this, thanks Niamh!</a:t>
        </a:r>
      </a:p>
    </p188:txBody>
  </p188:cm>
</p188:cmLst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5T21:15:10.56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1 168 24575,'3'1'0,"0"0"0,0 0 0,0 0 0,0 1 0,0-1 0,0 1 0,-1 0 0,1 0 0,-1 0 0,1 0 0,-1 0 0,0 0 0,1 1 0,2 4 0,4 3 0,-4-4 0,0 1 0,0 0 0,0 1 0,-1 0 0,0-1 0,-1 1 0,5 11 0,10 21 0,-18-39 0,0-1 0,0 0 0,0 0 0,0 0 0,0 0 0,0 1 0,0-1 0,0 0 0,0 0 0,0 0 0,0 0 0,0 1 0,0-1 0,0 0 0,1 0 0,-1 0 0,0 0 0,0 0 0,0 0 0,0 1 0,0-1 0,0 0 0,1 0 0,-1 0 0,0 0 0,0 0 0,0 0 0,0 0 0,0 0 0,1 0 0,-1 0 0,0 0 0,0 0 0,0 0 0,0 0 0,1 0 0,-1 0 0,0 0 0,0 0 0,0 0 0,0 0 0,0 0 0,1 0 0,-1 0 0,0 0 0,3-10 0,-2-16 0,-1 24 0,0-10 0,1-1 0,0 1 0,1-1 0,0 0 0,1 1 0,0 0 0,1 0 0,0 0 0,1 1 0,0 0 0,10-16 0,6-18 20,-15 31-297,-1 2 0,2 0 0,-1 0 0,11-13 0,-13 20-6549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15T21:27:53.41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1 243 24575,'5'1'0,"-1"1"0,1-1 0,0 1 0,-1 0 0,1 0 0,-1 1 0,0-1 0,1 1 0,-1 0 0,-1 0 0,1 1 0,0-1 0,-1 1 0,5 6 0,7 4 0,-7-4 0,0-1 0,0 2 0,-1-1 0,0 1 0,-1 0 0,0 0 0,5 17 0,18 31 0,-29-59 0,0 0 0,0 1 0,0-1 0,0 0 0,0 0 0,0 1 0,0-1 0,0 0 0,0 0 0,0 1 0,1-1 0,-1 0 0,0 0 0,0 0 0,0 1 0,0-1 0,1 0 0,-1 0 0,0 0 0,0 1 0,0-1 0,1 0 0,-1 0 0,0 0 0,0 0 0,0 0 0,1 0 0,-1 0 0,0 1 0,0-1 0,1 0 0,-1 0 0,0 0 0,0 0 0,1 0 0,-1 0 0,0 0 0,0 0 0,1 0 0,-1 0 0,0-1 0,0 1 0,1 0 0,-1 0 0,0 0 0,5-14 0,-4-25 0,-1 38 0,1-18 0,0 1 0,1 0 0,1 0 0,1 0 0,0 0 0,1 1 0,1-1 0,1 1 0,0 0 0,2 1 0,14-23 0,11-26 20,-26 47-297,1 0 0,1 0 0,1 1 0,16-20 0,-21 30-6549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3-21T17:44:09.08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1 243 24575,'5'1'0,"-1"1"0,1-1 0,0 1 0,-1 0 0,1 0 0,-1 1 0,0-1 0,1 1 0,-1 0 0,-1 0 0,1 1 0,0-1 0,-1 1 0,5 6 0,7 4 0,-7-4 0,0-1 0,0 2 0,-1-1 0,0 1 0,-1 0 0,0 0 0,5 17 0,18 31 0,-29-59 0,0 0 0,0 1 0,0-1 0,0 0 0,0 0 0,0 1 0,0-1 0,0 0 0,0 0 0,0 1 0,1-1 0,-1 0 0,0 0 0,0 0 0,0 1 0,0-1 0,1 0 0,-1 0 0,0 0 0,0 1 0,0-1 0,1 0 0,-1 0 0,0 0 0,0 0 0,0 0 0,1 0 0,-1 0 0,0 1 0,0-1 0,1 0 0,-1 0 0,0 0 0,0 0 0,1 0 0,-1 0 0,0 0 0,0 0 0,1 0 0,-1 0 0,0-1 0,0 1 0,1 0 0,-1 0 0,0 0 0,5-14 0,-4-25 0,-1 38 0,1-18 0,0 1 0,1 0 0,1 0 0,1 0 0,0 0 0,1 1 0,1-1 0,1 1 0,0 0 0,2 1 0,14-23 0,11-26 20,-26 47-297,1 0 0,1 0 0,1 1 0,16-20 0,-21 30-6549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44ED0-0BDC-4F65-9F15-D72D429C8A01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6313" y="1162050"/>
            <a:ext cx="23907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4F735-0BA1-4414-B383-5975A33A7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00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1pPr>
    <a:lvl2pPr marL="433715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2pPr>
    <a:lvl3pPr marL="867431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3pPr>
    <a:lvl4pPr marL="1301146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4pPr>
    <a:lvl5pPr marL="1734861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5pPr>
    <a:lvl6pPr marL="2168575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6pPr>
    <a:lvl7pPr marL="2602292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7pPr>
    <a:lvl8pPr marL="3036006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8pPr>
    <a:lvl9pPr marL="3469721" algn="l" defTabSz="867431" rtl="0" eaLnBrk="1" latinLnBrk="0" hangingPunct="1">
      <a:defRPr sz="11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853a810-d2a2-4c28-9ad9-9100c9a22e04" xsi:nil="true"/>
    <lcf76f155ced4ddcb4097134ff3c332f xmlns="6f794c71-66d6-4c69-99a8-cdbe7dbfd72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61D8960467B04C9F1930C479F1CCED" ma:contentTypeVersion="14" ma:contentTypeDescription="Create a new document." ma:contentTypeScope="" ma:versionID="9aecd1352d192009e7d9c5301db26981">
  <xsd:schema xmlns:xsd="http://www.w3.org/2001/XMLSchema" xmlns:xs="http://www.w3.org/2001/XMLSchema" xmlns:p="http://schemas.microsoft.com/office/2006/metadata/properties" xmlns:ns2="6f794c71-66d6-4c69-99a8-cdbe7dbfd72f" xmlns:ns3="d853a810-d2a2-4c28-9ad9-9100c9a22e04" xmlns:ns4="46235f39-e7ff-4983-a8e3-c9d3cbbbde86" targetNamespace="http://schemas.microsoft.com/office/2006/metadata/properties" ma:root="true" ma:fieldsID="19f882cef4391ec02151a13973999c33" ns2:_="" ns3:_="" ns4:_="">
    <xsd:import namespace="6f794c71-66d6-4c69-99a8-cdbe7dbfd72f"/>
    <xsd:import namespace="d853a810-d2a2-4c28-9ad9-9100c9a22e04"/>
    <xsd:import namespace="46235f39-e7ff-4983-a8e3-c9d3cbbbde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4:SharedWithUsers" minOccurs="0"/>
                <xsd:element ref="ns4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794c71-66d6-4c69-99a8-cdbe7dbfd72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0c590b57-b2b8-4f92-a7a2-a2c14f8ff43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53a810-d2a2-4c28-9ad9-9100c9a22e0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7d279a4-8111-4238-86f5-a95447adce2c}" ma:internalName="TaxCatchAll" ma:showField="CatchAllData" ma:web="46235f39-e7ff-4983-a8e3-c9d3cbbbde8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235f39-e7ff-4983-a8e3-c9d3cbbbde8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F994706-ADD1-4E22-9ED6-F6835B2CDC8D}">
  <ds:schemaRefs>
    <ds:schemaRef ds:uri="46235f39-e7ff-4983-a8e3-c9d3cbbbde86"/>
    <ds:schemaRef ds:uri="6f794c71-66d6-4c69-99a8-cdbe7dbfd72f"/>
    <ds:schemaRef ds:uri="d853a810-d2a2-4c28-9ad9-9100c9a22e0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C3DF832-01D8-4765-9129-326634194D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AAED27-0F63-4B5E-A3AA-93A568EA051A}">
  <ds:schemaRefs>
    <ds:schemaRef ds:uri="46235f39-e7ff-4983-a8e3-c9d3cbbbde86"/>
    <ds:schemaRef ds:uri="6f794c71-66d6-4c69-99a8-cdbe7dbfd72f"/>
    <ds:schemaRef ds:uri="d853a810-d2a2-4c28-9ad9-9100c9a22e0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509</Words>
  <Application>Microsoft Office PowerPoint</Application>
  <PresentationFormat>Custom</PresentationFormat>
  <Paragraphs>63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Roboto Condensed</vt:lpstr>
      <vt:lpstr>Symbol</vt:lpstr>
      <vt:lpstr>Office Theme</vt:lpstr>
      <vt:lpstr> Specimen Collection and Submission Guidance for Molecular Analysis of Confirmed and Suspected Human Cases of Cryptosporidiosis</vt:lpstr>
      <vt:lpstr>Specimen Collection and Submission Guidance for Molecular Analysis of Confirmed and Suspected Human Cases of Cryptosporidiosis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Texas Department of State Health Services</dc:creator>
  <cp:lastModifiedBy>Niamh</cp:lastModifiedBy>
  <cp:revision>9</cp:revision>
  <cp:lastPrinted>2018-07-27T14:07:56Z</cp:lastPrinted>
  <dcterms:created xsi:type="dcterms:W3CDTF">2018-07-25T13:18:12Z</dcterms:created>
  <dcterms:modified xsi:type="dcterms:W3CDTF">2024-05-15T14:24:16Z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viewCycleID">
    <vt:i4>-307330958</vt:i4>
  </property>
  <property fmtid="{D5CDD505-2E9C-101B-9397-08002B2CF9AE}" pid="3" name="_NewReviewCycle">
    <vt:lpwstr/>
  </property>
  <property fmtid="{D5CDD505-2E9C-101B-9397-08002B2CF9AE}" pid="4" name="ContentTypeId">
    <vt:lpwstr>0x010100FB61D8960467B04C9F1930C479F1CCED</vt:lpwstr>
  </property>
  <property fmtid="{D5CDD505-2E9C-101B-9397-08002B2CF9AE}" pid="5" name="MediaServiceImageTags">
    <vt:lpwstr/>
  </property>
</Properties>
</file>